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72816"/>
            <a:ext cx="8229600" cy="14700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Влияние среды обитания на рост и развитие стрелолиста</a:t>
            </a:r>
            <a:br>
              <a:rPr lang="ru-RU" b="1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Цель опыта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	</a:t>
            </a:r>
            <a:r>
              <a:rPr lang="ru-RU" dirty="0"/>
              <a:t>Проследить за изменчивостью растения при изменении условий содержания (освещенности и влажности).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Объекты и оборудование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	</a:t>
            </a:r>
            <a:r>
              <a:rPr lang="ru-RU" dirty="0"/>
              <a:t>Для постановки опыта используют: </a:t>
            </a:r>
          </a:p>
          <a:p>
            <a:r>
              <a:rPr lang="ru-RU" dirty="0"/>
              <a:t>аквариумные культуры рода стрелолист, которые обычно называют сагиттарией; </a:t>
            </a:r>
          </a:p>
          <a:p>
            <a:r>
              <a:rPr lang="ru-RU" dirty="0"/>
              <a:t>два аквариума; </a:t>
            </a:r>
          </a:p>
          <a:p>
            <a:r>
              <a:rPr lang="ru-RU" dirty="0"/>
              <a:t>настольная лампа.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Постановка опыта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 два аквариума помещают по одному примерно одинаковому растению стрелолиста, выращенному из </a:t>
            </a:r>
            <a:r>
              <a:rPr lang="ru-RU" dirty="0" err="1"/>
              <a:t>окорененных</a:t>
            </a:r>
            <a:r>
              <a:rPr lang="ru-RU" dirty="0"/>
              <a:t> черенков, срезанных с одного растения. </a:t>
            </a:r>
            <a:endParaRPr lang="en-US" dirty="0"/>
          </a:p>
          <a:p>
            <a:r>
              <a:rPr lang="ru-RU" dirty="0"/>
              <a:t>Затем в одном аквариуме усиливают освещение и постепенно снижают уровень воды почти до половины, прикрыв аквариум стеклом (для сохранения высокой влажности). </a:t>
            </a:r>
            <a:endParaRPr lang="en-US" dirty="0"/>
          </a:p>
          <a:p>
            <a:r>
              <a:rPr lang="ru-RU" dirty="0"/>
              <a:t>Продолжительность опыта 1-1,5 месяца.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Демонстрация опыта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4449688" cy="4572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/>
              <a:t>При демонстрации на уроке результатов опыта учащиеся отмечают особенности в строении листьев двух растений, находившихся в разных средах: в толще воды и на поверхности. </a:t>
            </a:r>
          </a:p>
          <a:p>
            <a:pPr algn="ctr">
              <a:buNone/>
            </a:pPr>
            <a:endParaRPr lang="ru-RU" dirty="0"/>
          </a:p>
          <a:p>
            <a:pPr algn="ctr">
              <a:buNone/>
            </a:pPr>
            <a:r>
              <a:rPr lang="ru-RU" dirty="0"/>
              <a:t>Отдельным учащимся можно перед проведением урока дать задание сделать срезы у погруженного и поверхностного листьев и рассмотреть их под микроскопом. Определить, с какой стороны располагаются устьица у этих двух видов листьев.</a:t>
            </a:r>
            <a:r>
              <a:rPr lang="en-US" dirty="0"/>
              <a:t>	</a:t>
            </a:r>
            <a:endParaRPr lang="ru-RU" dirty="0"/>
          </a:p>
        </p:txBody>
      </p:sp>
      <p:pic>
        <p:nvPicPr>
          <p:cNvPr id="16386" name="Picture 2" descr="http://biologyonline.ru/images/var4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796136" y="1628800"/>
            <a:ext cx="2857500" cy="381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Вывод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/>
              <a:t>Формы листьев стрелолиста меняются</a:t>
            </a:r>
            <a:r>
              <a:rPr lang="ru-RU" dirty="0"/>
              <a:t>, в зависимости от окружающих условий, становятся длинней или короче, шире или уже, и даже меняют цвет.</a:t>
            </a:r>
          </a:p>
        </p:txBody>
      </p:sp>
      <p:pic>
        <p:nvPicPr>
          <p:cNvPr id="22530" name="Picture 2" descr="http://900igr.net/up/datas/190925/017.jpg"/>
          <p:cNvPicPr>
            <a:picLocks noChangeAspect="1" noChangeArrowheads="1"/>
          </p:cNvPicPr>
          <p:nvPr/>
        </p:nvPicPr>
        <p:blipFill>
          <a:blip r:embed="rId2" cstate="print"/>
          <a:srcRect l="45515" t="8429" b="20771"/>
          <a:stretch>
            <a:fillRect/>
          </a:stretch>
        </p:blipFill>
        <p:spPr bwMode="auto">
          <a:xfrm>
            <a:off x="5574480" y="3212976"/>
            <a:ext cx="3324856" cy="32403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/>
              <a:t>Вопросы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Какая форма листьев наблюдается у погруженных листьев и у поверхностных? </a:t>
            </a:r>
            <a:r>
              <a:rPr lang="ru-RU" dirty="0"/>
              <a:t>(У погруженных - линейная форма листьев, а у поверхностных - овальная.) </a:t>
            </a:r>
          </a:p>
          <a:p>
            <a:r>
              <a:rPr lang="ru-RU" b="1" dirty="0"/>
              <a:t>Где находятся устьица у погруженных и поверхностных листьев сагиттарии?</a:t>
            </a:r>
            <a:r>
              <a:rPr lang="ru-RU" dirty="0"/>
              <a:t> (У погруженных листьев устьиц нет, так как газообмен происходит через всю поверхность водных растений, а у поверхностных устьица находятся на верхней поверхности, которая контактирует с воздушной средой.)</a:t>
            </a:r>
          </a:p>
          <a:p>
            <a:r>
              <a:rPr lang="ru-RU" b="1" dirty="0"/>
              <a:t>Какой действующий фактор определяет местоположение устьиц?</a:t>
            </a:r>
            <a:r>
              <a:rPr lang="ru-RU" dirty="0"/>
              <a:t> (Наличие или отсутствие водной среды.)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</TotalTime>
  <Words>274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Влияние среды обитания на рост и развитие стрелолиста </vt:lpstr>
      <vt:lpstr>Цель опыта</vt:lpstr>
      <vt:lpstr>Объекты и оборудование</vt:lpstr>
      <vt:lpstr>Постановка опыта</vt:lpstr>
      <vt:lpstr>Демонстрация опыта</vt:lpstr>
      <vt:lpstr>Вывод</vt:lpstr>
      <vt:lpstr>Вопросы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среды обитания на рост и развитие стрелолиста</dc:title>
  <dc:creator>Юлия Граур</dc:creator>
  <cp:lastModifiedBy>Граур Юлия Сергеевна</cp:lastModifiedBy>
  <cp:revision>4</cp:revision>
  <dcterms:created xsi:type="dcterms:W3CDTF">2019-12-16T18:38:11Z</dcterms:created>
  <dcterms:modified xsi:type="dcterms:W3CDTF">2022-03-21T09:20:34Z</dcterms:modified>
</cp:coreProperties>
</file>